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9" r:id="rId2"/>
    <p:sldId id="260" r:id="rId3"/>
    <p:sldId id="257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76" r:id="rId14"/>
    <p:sldId id="28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5797" autoAdjust="0"/>
  </p:normalViewPr>
  <p:slideViewPr>
    <p:cSldViewPr snapToGrid="0">
      <p:cViewPr varScale="1">
        <p:scale>
          <a:sx n="87" d="100"/>
          <a:sy n="87" d="100"/>
        </p:scale>
        <p:origin x="14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4C268-6064-4039-9BC0-1F265DD134B6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Кликнете, за да редактирате основните стилове на текста</a:t>
            </a:r>
          </a:p>
          <a:p>
            <a:pPr lvl="1"/>
            <a:r>
              <a:rPr lang="en-US"/>
              <a:t>Второ ниво</a:t>
            </a:r>
          </a:p>
          <a:p>
            <a:pPr lvl="2"/>
            <a:r>
              <a:rPr lang="en-US"/>
              <a:t>Трето ниво</a:t>
            </a:r>
          </a:p>
          <a:p>
            <a:pPr lvl="3"/>
            <a:r>
              <a:rPr lang="en-US"/>
              <a:t>Четвърто ниво</a:t>
            </a:r>
          </a:p>
          <a:p>
            <a:pPr lvl="4"/>
            <a:r>
              <a:rPr lang="en-US"/>
              <a:t>Пето ниво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A3699-9F30-4A8E-AA16-FBFADBEC5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14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Кликнете, за да редактирате основния стил на заглавието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Кликнете, за да редактирате основните стилове на текста</a:t>
            </a:r>
          </a:p>
          <a:p>
            <a:pPr lvl="1"/>
            <a:r>
              <a:rPr lang="en-US" dirty="0"/>
              <a:t>Второ ниво</a:t>
            </a:r>
          </a:p>
          <a:p>
            <a:pPr lvl="2"/>
            <a:r>
              <a:rPr lang="en-US" dirty="0"/>
              <a:t>Трето ниво</a:t>
            </a:r>
          </a:p>
          <a:p>
            <a:pPr lvl="3"/>
            <a:r>
              <a:rPr lang="en-US" dirty="0"/>
              <a:t>Четвърто ниво</a:t>
            </a:r>
          </a:p>
          <a:p>
            <a:pPr lvl="4"/>
            <a:r>
              <a:rPr lang="en-US" dirty="0"/>
              <a:t>Пето ниво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9565" y="-618156"/>
            <a:ext cx="10058400" cy="3566160"/>
          </a:xfrm>
        </p:spPr>
        <p:txBody>
          <a:bodyPr/>
          <a:lstStyle/>
          <a:p>
            <a:pPr lvl="0"/>
            <a:r>
              <a:rPr lang="en-GB" dirty="0"/>
              <a:t>МОДУЛ 6: </a:t>
            </a:r>
            <a:r>
              <a:rPr lang="bg-BG" dirty="0"/>
              <a:t>Промоциране</a:t>
            </a:r>
            <a:r>
              <a:rPr lang="en-GB" dirty="0"/>
              <a:t> и </a:t>
            </a:r>
            <a:r>
              <a:rPr lang="en-GB" dirty="0" err="1"/>
              <a:t>маркетинг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достъпния</a:t>
            </a:r>
            <a:r>
              <a:rPr lang="en-GB" dirty="0"/>
              <a:t> </a:t>
            </a:r>
            <a:r>
              <a:rPr lang="en-GB" dirty="0" err="1"/>
              <a:t>туризъм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9565" y="3057360"/>
            <a:ext cx="10058400" cy="11430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Програма за обучение на обучители по достъпен културен туризъм</a:t>
            </a:r>
          </a:p>
          <a:p>
            <a:r>
              <a:rPr lang="en-GB" dirty="0"/>
              <a:t>Проект: TACT – Обучение за достъпен културен туризъм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Финансиран от Европейския съюз. Изразените възгледи и мнения обаче са изцяло на автора и не отразяват непременно тези на Европейския съюз или Фондация „Темпус“. Нито Европейският съюз, нито Фондация „Темпус“ могат да бъдат държани отговорни за тях.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6C923-FDF7-AD65-3912-435A687E6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1078-E40B-DF60-D229-E31D652C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Информация по време на посещението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B8AC9-812D-125F-4B98-C592BEB562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b="1" dirty="0"/>
              <a:t>НА МЯСТО: ПОДКРЕПА ЗА НЕЗАВИСИМОСТТА</a:t>
            </a:r>
          </a:p>
          <a:p>
            <a:r>
              <a:rPr lang="en-GB" sz="2800" b="1" dirty="0"/>
              <a:t>Достъпната информация на място може да включва:</a:t>
            </a:r>
            <a:endParaRPr lang="en-US" sz="2800" dirty="0"/>
          </a:p>
          <a:p>
            <a:pPr lvl="1"/>
            <a:r>
              <a:rPr lang="en-GB" sz="2400" dirty="0"/>
              <a:t>Ориентиране, което не разчита само на стълби или визуални указания</a:t>
            </a:r>
            <a:endParaRPr lang="en-US" sz="2400" dirty="0"/>
          </a:p>
          <a:p>
            <a:pPr lvl="1"/>
            <a:r>
              <a:rPr lang="en-GB" sz="2400" dirty="0"/>
              <a:t>Писмени и визуални обяснения, </a:t>
            </a:r>
            <a:r>
              <a:rPr lang="en-GB" sz="2400" dirty="0" err="1"/>
              <a:t>съпътстващ</a:t>
            </a:r>
            <a:r>
              <a:rPr lang="bg-BG" sz="2400" dirty="0"/>
              <a:t>о</a:t>
            </a:r>
            <a:r>
              <a:rPr lang="en-GB" sz="2400" dirty="0"/>
              <a:t> </a:t>
            </a:r>
            <a:r>
              <a:rPr lang="en-GB" sz="2400" dirty="0" err="1"/>
              <a:t>аудио</a:t>
            </a:r>
            <a:r>
              <a:rPr lang="en-GB" sz="2400" dirty="0"/>
              <a:t> </a:t>
            </a:r>
            <a:r>
              <a:rPr lang="en-GB" sz="2400" dirty="0" err="1"/>
              <a:t>съдържание</a:t>
            </a:r>
            <a:endParaRPr lang="en-US" sz="2400" dirty="0"/>
          </a:p>
          <a:p>
            <a:pPr lvl="1"/>
            <a:r>
              <a:rPr lang="en-GB" sz="2400" dirty="0"/>
              <a:t>Ясни обяснения за алтернативни маршрути или преживявания</a:t>
            </a:r>
            <a:endParaRPr lang="en-US" sz="2400" dirty="0"/>
          </a:p>
          <a:p>
            <a:pPr lvl="1"/>
            <a:r>
              <a:rPr lang="en-GB" sz="2400" dirty="0"/>
              <a:t>Тихи, добре осветени пространства за четене или почивка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55869E-0838-CBA2-8AE4-EA6DF7A34D7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b="1" dirty="0"/>
              <a:t>ПО ВРЕМЕ НА ПРЕЖИВЯВАНЕТО: ГЪВКАВОСТ И ЯСНОСТ</a:t>
            </a:r>
          </a:p>
          <a:p>
            <a:r>
              <a:rPr lang="en-GB" sz="2800" b="1" dirty="0"/>
              <a:t>Посетителите трябва да знаят:</a:t>
            </a:r>
            <a:endParaRPr lang="en-US" sz="2800" dirty="0"/>
          </a:p>
          <a:p>
            <a:pPr lvl="1"/>
            <a:r>
              <a:rPr lang="en-GB" sz="2400" dirty="0"/>
              <a:t>Дали могат да напуснат групата и да се присъединят отново към нея</a:t>
            </a:r>
            <a:endParaRPr lang="en-US" sz="2400" dirty="0"/>
          </a:p>
          <a:p>
            <a:pPr lvl="1"/>
            <a:r>
              <a:rPr lang="en-GB" sz="2400" dirty="0"/>
              <a:t>Колко време траят дейностите в действителност</a:t>
            </a:r>
            <a:endParaRPr lang="en-US" sz="2400" dirty="0"/>
          </a:p>
          <a:p>
            <a:pPr lvl="1"/>
            <a:r>
              <a:rPr lang="en-GB" sz="2400" dirty="0"/>
              <a:t>Дали има места за сядане или почивки</a:t>
            </a:r>
            <a:endParaRPr lang="en-US" sz="2400" dirty="0"/>
          </a:p>
          <a:p>
            <a:pPr lvl="1"/>
            <a:r>
              <a:rPr lang="en-GB" sz="2400" dirty="0"/>
              <a:t>Какви алтернативи съществуват, ако част от преживяването е недостъпна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3512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E1240-DDBC-67B4-4514-A89A2C4B3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F4E2A-8B70-BD0E-D138-E316F4FD8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Информация по време на посещението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0D71B9-FE8D-5D11-8270-9786209331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b="1" dirty="0"/>
              <a:t>СЛЕД ПОСЕЩЕНИЕТО: ЗАКЛЮЧВАНЕ НА ЦИКЪЛА</a:t>
            </a:r>
          </a:p>
          <a:p>
            <a:r>
              <a:rPr lang="en-GB" sz="2800" b="1" dirty="0"/>
              <a:t>Това може да включва:</a:t>
            </a:r>
            <a:endParaRPr lang="en-US" sz="2800" dirty="0"/>
          </a:p>
          <a:p>
            <a:pPr lvl="1"/>
            <a:r>
              <a:rPr lang="en-GB" sz="2400" dirty="0"/>
              <a:t>Искания за обратна връзка, които изрично приветстват коментари, свързани с достъпа</a:t>
            </a:r>
            <a:endParaRPr lang="en-US" sz="2400" dirty="0"/>
          </a:p>
          <a:p>
            <a:pPr lvl="1"/>
            <a:r>
              <a:rPr lang="en-GB" sz="2400" dirty="0"/>
              <a:t>Ясни начини за съобщаване на пречки или проблеми</a:t>
            </a:r>
            <a:endParaRPr lang="en-US" sz="2400" dirty="0"/>
          </a:p>
          <a:p>
            <a:pPr lvl="1"/>
            <a:r>
              <a:rPr lang="ru-RU" sz="2400" dirty="0"/>
              <a:t>Отговори, </a:t>
            </a:r>
            <a:r>
              <a:rPr lang="ru-RU" sz="2400" dirty="0" err="1"/>
              <a:t>които</a:t>
            </a:r>
            <a:r>
              <a:rPr lang="ru-RU" sz="2400" dirty="0"/>
              <a:t> </a:t>
            </a:r>
            <a:r>
              <a:rPr lang="ru-RU" sz="2400" dirty="0" err="1"/>
              <a:t>признават</a:t>
            </a:r>
            <a:r>
              <a:rPr lang="ru-RU" sz="2400" dirty="0"/>
              <a:t> и </a:t>
            </a:r>
            <a:r>
              <a:rPr lang="ru-RU" sz="2400" dirty="0" err="1"/>
              <a:t>уважават</a:t>
            </a:r>
            <a:r>
              <a:rPr lang="ru-RU" sz="2400" dirty="0"/>
              <a:t> </a:t>
            </a:r>
            <a:r>
              <a:rPr lang="ru-RU" sz="2400" dirty="0" err="1"/>
              <a:t>преживяването</a:t>
            </a:r>
            <a:r>
              <a:rPr lang="ru-RU" sz="2400" dirty="0"/>
              <a:t> на </a:t>
            </a:r>
            <a:r>
              <a:rPr lang="ru-RU" sz="2400" dirty="0" err="1"/>
              <a:t>човека</a:t>
            </a:r>
            <a:r>
              <a:rPr lang="ru-RU" sz="2400" dirty="0"/>
              <a:t>, вместо да </a:t>
            </a:r>
            <a:r>
              <a:rPr lang="ru-RU" sz="2400" dirty="0" err="1"/>
              <a:t>защитават</a:t>
            </a:r>
            <a:r>
              <a:rPr lang="ru-RU" sz="2400" dirty="0"/>
              <a:t> </a:t>
            </a:r>
            <a:r>
              <a:rPr lang="ru-RU" sz="2400" dirty="0" err="1"/>
              <a:t>взети</a:t>
            </a:r>
            <a:r>
              <a:rPr lang="ru-RU" sz="2400" dirty="0"/>
              <a:t> решения</a:t>
            </a:r>
          </a:p>
          <a:p>
            <a:pPr lvl="1"/>
            <a:r>
              <a:rPr lang="en-GB" sz="2400" dirty="0" err="1"/>
              <a:t>Актуализации</a:t>
            </a:r>
            <a:r>
              <a:rPr lang="en-GB" sz="2400" dirty="0"/>
              <a:t>, които показват промените, направени в резултат на обратната връзка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210001-B461-FC4A-D394-BA6CE3097A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19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4195-B46C-F4EE-0482-CA4DC11D9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Контролен списък с информация за достъпността в маркетинга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6F060-4C37-D9C1-3F4B-51D0A07A949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GB" sz="1500" b="1" dirty="0"/>
              <a:t>ОСНОВИ НА ДОСТЪПНОСТТА</a:t>
            </a:r>
            <a:endParaRPr lang="en-US" sz="1500" dirty="0"/>
          </a:p>
          <a:p>
            <a:pPr lvl="1"/>
            <a:r>
              <a:rPr lang="en-GB" sz="1500" dirty="0"/>
              <a:t>Има ли ясно обозначена секция за достъпност или „Планирайте посещението си“?</a:t>
            </a:r>
            <a:endParaRPr lang="en-US" sz="1500" dirty="0"/>
          </a:p>
          <a:p>
            <a:pPr lvl="1"/>
            <a:r>
              <a:rPr lang="en-GB" sz="1500" dirty="0"/>
              <a:t>Достъпна ли е с едно или две кликвания от началната страница?</a:t>
            </a:r>
            <a:endParaRPr lang="en-US" sz="1500" dirty="0"/>
          </a:p>
          <a:p>
            <a:pPr lvl="1"/>
            <a:r>
              <a:rPr lang="en-GB" sz="1500" dirty="0"/>
              <a:t>Езикът ясен, конкретен и лишен от жаргон ли е?</a:t>
            </a:r>
            <a:endParaRPr lang="en-US" sz="1500" dirty="0"/>
          </a:p>
          <a:p>
            <a:r>
              <a:rPr lang="en-GB" sz="1500" b="1" dirty="0"/>
              <a:t>ПРИСТИГАНЕ И ВХОД</a:t>
            </a:r>
            <a:endParaRPr lang="en-US" sz="1500" dirty="0"/>
          </a:p>
          <a:p>
            <a:pPr lvl="1"/>
            <a:r>
              <a:rPr lang="en-GB" sz="1500" dirty="0"/>
              <a:t>Как посетителите стигат до там, използвайки различни транспортни средства?</a:t>
            </a:r>
            <a:endParaRPr lang="en-US" sz="1500" dirty="0"/>
          </a:p>
          <a:p>
            <a:pPr lvl="1"/>
            <a:r>
              <a:rPr lang="en-GB" sz="1500" dirty="0"/>
              <a:t>Ясно ли са описани маршрутите без стъпала?</a:t>
            </a:r>
            <a:endParaRPr lang="en-US" sz="1500" dirty="0"/>
          </a:p>
          <a:p>
            <a:pPr lvl="1"/>
            <a:r>
              <a:rPr lang="en-GB" sz="1500" dirty="0"/>
              <a:t>Входовете ясно ли са обозначени, включително алтернативните достъпни входове?</a:t>
            </a:r>
            <a:endParaRPr lang="en-US" sz="1500" dirty="0"/>
          </a:p>
          <a:p>
            <a:r>
              <a:rPr lang="en-GB" sz="1500" b="1" dirty="0"/>
              <a:t>ПРИДВИЖВАНЕ И РАЗПОЛОЖЕНИЕ</a:t>
            </a:r>
            <a:endParaRPr lang="en-US" sz="1500" dirty="0"/>
          </a:p>
          <a:p>
            <a:pPr lvl="1"/>
            <a:r>
              <a:rPr lang="en-GB" sz="1500" dirty="0"/>
              <a:t>Описани ли са честно вътрешните маршрути?</a:t>
            </a:r>
            <a:endParaRPr lang="en-US" sz="1500" dirty="0"/>
          </a:p>
          <a:p>
            <a:pPr lvl="1"/>
            <a:r>
              <a:rPr lang="en-GB" sz="1500" dirty="0"/>
              <a:t>Посочени ли са разстоянията и времето за ходене?</a:t>
            </a:r>
            <a:endParaRPr lang="en-US" sz="1500" dirty="0"/>
          </a:p>
          <a:p>
            <a:pPr lvl="1"/>
            <a:r>
              <a:rPr lang="en-GB" sz="1500" dirty="0"/>
              <a:t>Посочени ли са местата за почивка или зоните за сядане?</a:t>
            </a:r>
            <a:endParaRPr lang="en-US" sz="1500" dirty="0"/>
          </a:p>
          <a:p>
            <a:endParaRPr lang="en-US" sz="15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12A4E6-D59A-EA3F-5B2D-02872DF933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GB" sz="1500" b="1" dirty="0"/>
              <a:t>СЪОРЪЖЕНИЯ И УСЛУГИ</a:t>
            </a:r>
            <a:endParaRPr lang="en-US" sz="1500" dirty="0"/>
          </a:p>
          <a:p>
            <a:pPr lvl="1"/>
            <a:r>
              <a:rPr lang="en-GB" sz="1500" dirty="0"/>
              <a:t>Тоалетни (местоположение, размер, характеристики)</a:t>
            </a:r>
            <a:endParaRPr lang="en-US" sz="1500" dirty="0"/>
          </a:p>
          <a:p>
            <a:pPr lvl="1"/>
            <a:r>
              <a:rPr lang="en-GB" sz="1500" dirty="0"/>
              <a:t>Наличност на места за сядане</a:t>
            </a:r>
            <a:endParaRPr lang="en-US" sz="1500" dirty="0"/>
          </a:p>
          <a:p>
            <a:pPr lvl="1"/>
            <a:r>
              <a:rPr lang="en-GB" sz="1500" dirty="0"/>
              <a:t>Тихи пространства или зони с ниска стимулация</a:t>
            </a:r>
            <a:endParaRPr lang="en-US" sz="1500" dirty="0"/>
          </a:p>
          <a:p>
            <a:pPr lvl="1"/>
            <a:r>
              <a:rPr lang="en-GB" sz="1500" dirty="0"/>
              <a:t>Допускат ли се кучета-помощници</a:t>
            </a:r>
            <a:endParaRPr lang="en-US" sz="1500" dirty="0"/>
          </a:p>
          <a:p>
            <a:r>
              <a:rPr lang="en-GB" sz="1500" b="1" dirty="0"/>
              <a:t>ОПИТ И ИНТЕРПРЕТАЦИЯ</a:t>
            </a:r>
            <a:endParaRPr lang="en-US" sz="1500" dirty="0"/>
          </a:p>
          <a:p>
            <a:pPr lvl="1"/>
            <a:r>
              <a:rPr lang="en-GB" sz="1500" dirty="0"/>
              <a:t>Екскурзиите са с екскурзовод, самостоятелни или комбинирани?</a:t>
            </a:r>
            <a:endParaRPr lang="en-US" sz="1500" dirty="0"/>
          </a:p>
          <a:p>
            <a:pPr lvl="1"/>
            <a:r>
              <a:rPr lang="en-GB" sz="1500" dirty="0"/>
              <a:t>Има ли алтернативни формати (аудио, текст, тактилни, визуални)?</a:t>
            </a:r>
            <a:endParaRPr lang="en-US" sz="1500" dirty="0"/>
          </a:p>
          <a:p>
            <a:pPr lvl="1"/>
            <a:r>
              <a:rPr lang="en-GB" sz="1500" dirty="0"/>
              <a:t>Могат ли посетителите да напускат и да се присъединяват отново към дейностите?</a:t>
            </a:r>
            <a:endParaRPr lang="en-US" sz="1500" dirty="0"/>
          </a:p>
          <a:p>
            <a:r>
              <a:rPr lang="en-GB" sz="1500" b="1" dirty="0"/>
              <a:t>ОГРАНИЧЕНИЯ</a:t>
            </a:r>
            <a:endParaRPr lang="en-US" sz="1500" dirty="0"/>
          </a:p>
          <a:p>
            <a:pPr lvl="1"/>
            <a:r>
              <a:rPr lang="en-GB" sz="1500" dirty="0"/>
              <a:t>Обяснени ли са ясно евентуалните бариери или ограничения?</a:t>
            </a:r>
            <a:endParaRPr lang="en-US" sz="1500" dirty="0"/>
          </a:p>
          <a:p>
            <a:pPr lvl="1"/>
            <a:r>
              <a:rPr lang="en-GB" sz="1500" dirty="0"/>
              <a:t>Тази информация е ли написана без извинения или защитна позиция?</a:t>
            </a:r>
            <a:endParaRPr lang="en-US" sz="1500" dirty="0"/>
          </a:p>
          <a:p>
            <a:pPr marL="0" indent="0"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624715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Основни изводи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6646"/>
          </a:xfrm>
        </p:spPr>
        <p:txBody>
          <a:bodyPr>
            <a:normAutofit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800" b="1" dirty="0"/>
              <a:t>Достъпността е предимство на пазара, а не тайна, която трябва да се крие.</a:t>
            </a:r>
            <a:r>
              <a:rPr lang="en-GB" sz="1800" dirty="0"/>
              <a:t> 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800" b="1" dirty="0"/>
              <a:t>Разработете </a:t>
            </a:r>
            <a:r>
              <a:rPr lang="en-GB" sz="1800" dirty="0"/>
              <a:t>силно и </a:t>
            </a:r>
            <a:r>
              <a:rPr lang="en-GB" sz="1800" b="1" dirty="0"/>
              <a:t>приобщаващо послание на марката</a:t>
            </a:r>
            <a:endParaRPr lang="en-GB" sz="18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800" b="1" dirty="0"/>
              <a:t>Създайте и разпространете подробна информация за достъпността </a:t>
            </a:r>
            <a:r>
              <a:rPr lang="en-GB" sz="1800" dirty="0"/>
              <a:t>(ръководства, уеб страници).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800" b="1" dirty="0"/>
              <a:t>Използвайте </a:t>
            </a:r>
            <a:r>
              <a:rPr lang="en-GB" sz="1800" dirty="0"/>
              <a:t>целеви </a:t>
            </a:r>
            <a:r>
              <a:rPr lang="en-GB" sz="1800" b="1" dirty="0"/>
              <a:t>канали за достигане до аудиторията</a:t>
            </a:r>
            <a:endParaRPr lang="en-US" sz="18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800" b="1" dirty="0"/>
              <a:t>Уверете се, </a:t>
            </a:r>
            <a:r>
              <a:rPr lang="en-GB" sz="1800" dirty="0"/>
              <a:t>че всички </a:t>
            </a:r>
            <a:r>
              <a:rPr lang="en-GB" sz="1800" b="1" dirty="0"/>
              <a:t>маркетингови материали и платформи са достъпни</a:t>
            </a:r>
            <a:r>
              <a:rPr lang="en-GB" sz="18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800" b="1" dirty="0"/>
              <a:t>Мислете творчески в маркетинга </a:t>
            </a:r>
            <a:r>
              <a:rPr lang="en-GB" sz="1800" dirty="0"/>
              <a:t>– разказването на истории, събитията и партньорствата могат да разширят обхвата ви отвъд традиционните реклами.</a:t>
            </a:r>
            <a:endParaRPr lang="en-US" sz="18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800" b="1" dirty="0"/>
              <a:t>Наблегнете на видимостта и последователността</a:t>
            </a:r>
            <a:endParaRPr lang="en-US" sz="18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800" b="1" dirty="0"/>
              <a:t>Бъдете автентични и честни </a:t>
            </a:r>
            <a:r>
              <a:rPr lang="en-GB" sz="1800" dirty="0"/>
              <a:t>в маркетинга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БЛАГОДАРЯ ВИ!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Имате ли въпроси?</a:t>
            </a:r>
          </a:p>
          <a:p>
            <a:r>
              <a:rPr lang="en-US" sz="3200" dirty="0"/>
              <a:t>Какво беше ново или изненадващо за вас?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Цели на обучението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До края на Модул 6 </a:t>
            </a:r>
            <a:r>
              <a:rPr lang="bg-BG" dirty="0"/>
              <a:t>обучаемите</a:t>
            </a:r>
            <a:r>
              <a:rPr lang="en-GB" dirty="0"/>
              <a:t> ще:</a:t>
            </a:r>
            <a:endParaRPr lang="en-US" dirty="0"/>
          </a:p>
          <a:p>
            <a:pPr lvl="1"/>
            <a:r>
              <a:rPr lang="en-GB" dirty="0"/>
              <a:t>Разберат </a:t>
            </a:r>
            <a:r>
              <a:rPr lang="en-GB" b="1" dirty="0"/>
              <a:t>защо и как да популяризират достъпността </a:t>
            </a:r>
            <a:r>
              <a:rPr lang="en-GB" dirty="0"/>
              <a:t>като ключова ценност в туристическия маркетинг.</a:t>
            </a:r>
            <a:endParaRPr lang="en-US" dirty="0"/>
          </a:p>
          <a:p>
            <a:pPr lvl="1"/>
            <a:r>
              <a:rPr lang="bg-BG" dirty="0"/>
              <a:t>Се н</a:t>
            </a:r>
            <a:r>
              <a:rPr lang="en-GB" dirty="0" err="1"/>
              <a:t>аучат</a:t>
            </a:r>
            <a:r>
              <a:rPr lang="en-GB" dirty="0"/>
              <a:t> </a:t>
            </a:r>
            <a:r>
              <a:rPr lang="en-GB" dirty="0" err="1"/>
              <a:t>да</a:t>
            </a:r>
            <a:r>
              <a:rPr lang="en-GB" dirty="0"/>
              <a:t> </a:t>
            </a:r>
            <a:r>
              <a:rPr lang="en-GB" b="1" dirty="0" err="1"/>
              <a:t>разработват</a:t>
            </a:r>
            <a:r>
              <a:rPr lang="en-GB" b="1" dirty="0"/>
              <a:t> </a:t>
            </a:r>
            <a:r>
              <a:rPr lang="bg-BG" b="1" dirty="0"/>
              <a:t>приобщаващи</a:t>
            </a:r>
            <a:r>
              <a:rPr lang="en-GB" b="1" dirty="0"/>
              <a:t> маркетингови стратегии и кампании, </a:t>
            </a:r>
            <a:r>
              <a:rPr lang="en-GB" dirty="0"/>
              <a:t>които подчертават характеристиките на достъпността на дадена дестинация или услуга по положителен и привлекателен начин.</a:t>
            </a:r>
            <a:endParaRPr lang="en-US" dirty="0"/>
          </a:p>
          <a:p>
            <a:pPr lvl="1"/>
            <a:r>
              <a:rPr lang="en-GB" dirty="0"/>
              <a:t>Идентифицират </a:t>
            </a:r>
            <a:r>
              <a:rPr lang="en-GB" b="1" dirty="0"/>
              <a:t>елементите на брандирането на достъпния туризъм</a:t>
            </a:r>
            <a:r>
              <a:rPr lang="en-GB" dirty="0"/>
              <a:t>, включително използването на подходящи изображения, послания, които подчертават, че всички са добре дошли, </a:t>
            </a:r>
            <a:r>
              <a:rPr lang="ru-RU" dirty="0" err="1"/>
              <a:t>както</a:t>
            </a:r>
            <a:r>
              <a:rPr lang="ru-RU" dirty="0"/>
              <a:t> и </a:t>
            </a:r>
            <a:r>
              <a:rPr lang="ru-RU" dirty="0" err="1"/>
              <a:t>възможностите</a:t>
            </a:r>
            <a:r>
              <a:rPr lang="ru-RU" dirty="0"/>
              <a:t> за </a:t>
            </a:r>
            <a:r>
              <a:rPr lang="ru-RU" dirty="0" err="1"/>
              <a:t>получаване</a:t>
            </a:r>
            <a:r>
              <a:rPr lang="ru-RU" dirty="0"/>
              <a:t> на </a:t>
            </a:r>
            <a:r>
              <a:rPr lang="ru-RU" dirty="0" err="1"/>
              <a:t>сертификати</a:t>
            </a:r>
            <a:r>
              <a:rPr lang="ru-RU" dirty="0"/>
              <a:t> или </a:t>
            </a:r>
            <a:r>
              <a:rPr lang="ru-RU" dirty="0" err="1"/>
              <a:t>знаци</a:t>
            </a:r>
            <a:r>
              <a:rPr lang="ru-RU" dirty="0"/>
              <a:t>, </a:t>
            </a:r>
            <a:r>
              <a:rPr lang="ru-RU" dirty="0" err="1"/>
              <a:t>удостоверяващи</a:t>
            </a:r>
            <a:r>
              <a:rPr lang="ru-RU" dirty="0"/>
              <a:t> </a:t>
            </a:r>
            <a:r>
              <a:rPr lang="ru-RU" dirty="0" err="1"/>
              <a:t>достъпност</a:t>
            </a:r>
            <a:r>
              <a:rPr lang="ru-RU" dirty="0"/>
              <a:t>.</a:t>
            </a:r>
            <a:endParaRPr lang="en-US" dirty="0"/>
          </a:p>
          <a:p>
            <a:pPr lvl="1"/>
            <a:r>
              <a:rPr lang="en-GB" b="1" dirty="0"/>
              <a:t>Планират популяризиране чрез целеви канали</a:t>
            </a:r>
            <a:r>
              <a:rPr lang="en-GB" dirty="0"/>
              <a:t>: ангажиране на мрежи на общностите на хора с увреждания, партньорство с организации на хора с увреждания и работа с организации за маркетинг на дестинации (DMO) или туристически съвети.</a:t>
            </a:r>
            <a:endParaRPr lang="en-US" dirty="0"/>
          </a:p>
          <a:p>
            <a:pPr lvl="1"/>
            <a:r>
              <a:rPr lang="ru-RU" b="1" dirty="0"/>
              <a:t>Усвоят </a:t>
            </a:r>
            <a:r>
              <a:rPr lang="ru-RU" b="1" dirty="0" err="1"/>
              <a:t>добри</a:t>
            </a:r>
            <a:r>
              <a:rPr lang="ru-RU" b="1" dirty="0"/>
              <a:t> практики за </a:t>
            </a:r>
            <a:r>
              <a:rPr lang="ru-RU" b="1" dirty="0" err="1"/>
              <a:t>приобщаваща</a:t>
            </a:r>
            <a:r>
              <a:rPr lang="ru-RU" b="1" dirty="0"/>
              <a:t> </a:t>
            </a:r>
            <a:r>
              <a:rPr lang="ru-RU" b="1" dirty="0" err="1"/>
              <a:t>комуникация</a:t>
            </a:r>
            <a:r>
              <a:rPr lang="ru-RU" dirty="0"/>
              <a:t>: </a:t>
            </a:r>
            <a:r>
              <a:rPr lang="ru-RU" dirty="0" err="1"/>
              <a:t>осигуряване</a:t>
            </a:r>
            <a:r>
              <a:rPr lang="ru-RU" dirty="0"/>
              <a:t> на </a:t>
            </a:r>
            <a:r>
              <a:rPr lang="ru-RU" dirty="0" err="1"/>
              <a:t>достъпност</a:t>
            </a:r>
            <a:r>
              <a:rPr lang="ru-RU" dirty="0"/>
              <a:t> на </a:t>
            </a:r>
            <a:r>
              <a:rPr lang="ru-RU" dirty="0" err="1"/>
              <a:t>уебсайтове</a:t>
            </a:r>
            <a:r>
              <a:rPr lang="ru-RU" dirty="0"/>
              <a:t>, </a:t>
            </a:r>
            <a:r>
              <a:rPr lang="ru-RU" dirty="0" err="1"/>
              <a:t>брошури</a:t>
            </a:r>
            <a:r>
              <a:rPr lang="ru-RU" dirty="0"/>
              <a:t> и </a:t>
            </a:r>
            <a:r>
              <a:rPr lang="ru-RU" dirty="0" err="1"/>
              <a:t>социални</a:t>
            </a:r>
            <a:r>
              <a:rPr lang="ru-RU" dirty="0"/>
              <a:t> мрежи, </a:t>
            </a:r>
            <a:r>
              <a:rPr lang="ru-RU" dirty="0" err="1"/>
              <a:t>както</a:t>
            </a:r>
            <a:r>
              <a:rPr lang="ru-RU" dirty="0"/>
              <a:t> и </a:t>
            </a:r>
            <a:r>
              <a:rPr lang="ru-RU" dirty="0" err="1"/>
              <a:t>използване</a:t>
            </a:r>
            <a:r>
              <a:rPr lang="ru-RU" dirty="0"/>
              <a:t> на уважителен </a:t>
            </a:r>
            <a:r>
              <a:rPr lang="ru-RU" dirty="0" err="1"/>
              <a:t>език</a:t>
            </a:r>
            <a:r>
              <a:rPr lang="ru-RU" dirty="0"/>
              <a:t> и </a:t>
            </a:r>
            <a:r>
              <a:rPr lang="ru-RU" dirty="0" err="1"/>
              <a:t>подходящ</a:t>
            </a:r>
            <a:r>
              <a:rPr lang="ru-RU" dirty="0"/>
              <a:t> формат на </a:t>
            </a:r>
            <a:r>
              <a:rPr lang="ru-RU" dirty="0" err="1"/>
              <a:t>съдържанието</a:t>
            </a:r>
            <a:r>
              <a:rPr lang="en-GB" dirty="0"/>
              <a:t>.</a:t>
            </a:r>
            <a:endParaRPr lang="en-US" dirty="0"/>
          </a:p>
          <a:p>
            <a:pPr lvl="1"/>
            <a:r>
              <a:rPr lang="en-GB" b="1" dirty="0" err="1"/>
              <a:t>Осъзна</a:t>
            </a:r>
            <a:r>
              <a:rPr lang="bg-BG" b="1" dirty="0"/>
              <a:t>ят</a:t>
            </a:r>
            <a:r>
              <a:rPr lang="en-GB" b="1" dirty="0"/>
              <a:t> важността на видимостта</a:t>
            </a:r>
            <a:r>
              <a:rPr lang="en-GB" dirty="0"/>
              <a:t>: функциите за достъпност трябва да бъдат ясно съобщени на потенциалните посетители, туристическите агенти и обществеността, за да се гарантира, че те се използват, и за да се подобри репутацията на обекта и пазарният му обхват.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Аргументи</a:t>
            </a:r>
            <a:r>
              <a:rPr lang="en-GB" dirty="0"/>
              <a:t> в полза на достъпността в маркетинга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GB" sz="2400" b="1" dirty="0"/>
              <a:t>Има търсене</a:t>
            </a:r>
            <a:r>
              <a:rPr lang="en-GB" sz="2400" dirty="0"/>
              <a:t>. Над един милиард души по света имат увреждания </a:t>
            </a:r>
          </a:p>
          <a:p>
            <a:pPr lvl="1"/>
            <a:r>
              <a:rPr lang="en-GB" sz="2400" b="1" dirty="0"/>
              <a:t>Пропуски в информацията. </a:t>
            </a:r>
            <a:r>
              <a:rPr lang="en-GB" sz="2400" dirty="0"/>
              <a:t>Проучванията често показват, че една от големите пречки за пътуващите с увреждания е липсата на информация за достъпността </a:t>
            </a:r>
          </a:p>
          <a:p>
            <a:pPr lvl="1"/>
            <a:r>
              <a:rPr lang="en-GB" sz="2400" b="1" dirty="0"/>
              <a:t>Диференциация</a:t>
            </a:r>
            <a:r>
              <a:rPr lang="en-GB" sz="2400" dirty="0"/>
              <a:t>. Насърчаването на достъпността може да отличи дадена дестинация. </a:t>
            </a:r>
          </a:p>
          <a:p>
            <a:pPr lvl="1"/>
            <a:r>
              <a:rPr lang="en-GB" sz="2400" b="1" dirty="0"/>
              <a:t>Социална и етична отговорност</a:t>
            </a:r>
            <a:r>
              <a:rPr lang="en-GB" sz="2400" dirty="0"/>
              <a:t>. Маркетирането на достъпността не е само бизнес ход, а е в съзвучие с ценностите на социалното приобщаване.</a:t>
            </a:r>
          </a:p>
          <a:p>
            <a:pPr lvl="1"/>
            <a:r>
              <a:rPr lang="en-GB" sz="2400" b="1" dirty="0"/>
              <a:t>Недостатъчно използвани инвестиции</a:t>
            </a:r>
            <a:r>
              <a:rPr lang="en-GB" sz="2400" dirty="0"/>
              <a:t>. </a:t>
            </a:r>
            <a:r>
              <a:rPr lang="ru-RU" sz="2400" dirty="0" err="1"/>
              <a:t>Ако</a:t>
            </a:r>
            <a:r>
              <a:rPr lang="ru-RU" sz="2400" dirty="0"/>
              <a:t> </a:t>
            </a:r>
            <a:r>
              <a:rPr lang="ru-RU" sz="2400" dirty="0" err="1"/>
              <a:t>са</a:t>
            </a:r>
            <a:r>
              <a:rPr lang="ru-RU" sz="2400" dirty="0"/>
              <a:t> </a:t>
            </a:r>
            <a:r>
              <a:rPr lang="ru-RU" sz="2400" dirty="0" err="1"/>
              <a:t>вложени</a:t>
            </a:r>
            <a:r>
              <a:rPr lang="ru-RU" sz="2400" dirty="0"/>
              <a:t> средства в </a:t>
            </a:r>
            <a:r>
              <a:rPr lang="ru-RU" sz="2400" dirty="0" err="1"/>
              <a:t>подобрения</a:t>
            </a:r>
            <a:r>
              <a:rPr lang="ru-RU" sz="2400" dirty="0"/>
              <a:t>, </a:t>
            </a:r>
            <a:r>
              <a:rPr lang="ru-RU" sz="2400" dirty="0" err="1"/>
              <a:t>възвръщаемостта</a:t>
            </a:r>
            <a:r>
              <a:rPr lang="ru-RU" sz="2400" dirty="0"/>
              <a:t> на </a:t>
            </a:r>
            <a:r>
              <a:rPr lang="ru-RU" sz="2400" dirty="0" err="1"/>
              <a:t>инвестицията</a:t>
            </a:r>
            <a:r>
              <a:rPr lang="ru-RU" sz="2400" dirty="0"/>
              <a:t> </a:t>
            </a:r>
            <a:r>
              <a:rPr lang="ru-RU" sz="2400" dirty="0" err="1"/>
              <a:t>трябва</a:t>
            </a:r>
            <a:r>
              <a:rPr lang="ru-RU" sz="2400" dirty="0"/>
              <a:t> да </a:t>
            </a:r>
            <a:r>
              <a:rPr lang="ru-RU" sz="2400" dirty="0" err="1"/>
              <a:t>бъде</a:t>
            </a:r>
            <a:r>
              <a:rPr lang="ru-RU" sz="2400" dirty="0"/>
              <a:t> </a:t>
            </a:r>
            <a:r>
              <a:rPr lang="ru-RU" sz="2400" dirty="0" err="1"/>
              <a:t>максимизирана</a:t>
            </a:r>
            <a:r>
              <a:rPr lang="ru-RU" sz="2400" dirty="0"/>
              <a:t> чрез </a:t>
            </a:r>
            <a:r>
              <a:rPr lang="ru-RU" sz="2400" dirty="0" err="1"/>
              <a:t>осигуряване</a:t>
            </a:r>
            <a:r>
              <a:rPr lang="ru-RU" sz="2400" dirty="0"/>
              <a:t> на </a:t>
            </a:r>
            <a:r>
              <a:rPr lang="ru-RU" sz="2400" dirty="0" err="1"/>
              <a:t>реалното</a:t>
            </a:r>
            <a:r>
              <a:rPr lang="ru-RU" sz="2400" dirty="0"/>
              <a:t> им </a:t>
            </a:r>
            <a:r>
              <a:rPr lang="ru-RU" sz="2400" dirty="0" err="1"/>
              <a:t>използване</a:t>
            </a:r>
            <a:r>
              <a:rPr lang="en-GB" sz="2400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75271-B8BF-74B2-84C3-E341D2301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Брандиране и комуникация в областта на достъпния туризъм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2B5FE-B954-D7D1-ECF2-6D9BEE2D2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en-GB" sz="2800" b="1" dirty="0"/>
              <a:t>Визуални елементи – </a:t>
            </a:r>
            <a:r>
              <a:rPr lang="en-GB" sz="2800" dirty="0"/>
              <a:t>включването на изображения на хора с увреждания, които се наслаждават на вашия обект, изпраща силно послание.</a:t>
            </a:r>
          </a:p>
          <a:p>
            <a:pPr lvl="1"/>
            <a:r>
              <a:rPr lang="en-GB" sz="2800" b="1" dirty="0"/>
              <a:t>Език – </a:t>
            </a:r>
            <a:r>
              <a:rPr lang="en-GB" sz="2800" dirty="0" err="1"/>
              <a:t>Използвайте</a:t>
            </a:r>
            <a:r>
              <a:rPr lang="en-GB" sz="2800" dirty="0"/>
              <a:t> </a:t>
            </a:r>
            <a:r>
              <a:rPr lang="bg-BG" sz="2800" dirty="0"/>
              <a:t>приобщаващ</a:t>
            </a:r>
            <a:r>
              <a:rPr lang="en-GB" sz="2800" dirty="0"/>
              <a:t> </a:t>
            </a:r>
            <a:r>
              <a:rPr lang="en-GB" sz="2800" b="1" dirty="0"/>
              <a:t>език</a:t>
            </a:r>
            <a:r>
              <a:rPr lang="en-GB" sz="2800" dirty="0"/>
              <a:t>, </a:t>
            </a:r>
            <a:r>
              <a:rPr lang="en-GB" sz="2800" b="1" dirty="0"/>
              <a:t>който поставя хората на първо място, </a:t>
            </a:r>
            <a:r>
              <a:rPr lang="en-GB" sz="2800" dirty="0"/>
              <a:t>или езика, предпочитан от общността. </a:t>
            </a:r>
            <a:endParaRPr lang="en-US" sz="2800" b="1" dirty="0"/>
          </a:p>
          <a:p>
            <a:pPr lvl="1"/>
            <a:r>
              <a:rPr lang="en-GB" sz="2800" b="1" dirty="0"/>
              <a:t>Тон – </a:t>
            </a:r>
            <a:r>
              <a:rPr lang="en-GB" sz="2800" dirty="0"/>
              <a:t>Поддържайте позитивен и обективен тон. </a:t>
            </a:r>
          </a:p>
          <a:p>
            <a:pPr lvl="1"/>
            <a:r>
              <a:rPr lang="en-GB" sz="2800" b="1" dirty="0"/>
              <a:t>Сертификати/маркировки – </a:t>
            </a:r>
            <a:r>
              <a:rPr lang="en-GB" sz="2800" dirty="0"/>
              <a:t>ако е възможно, получаването на сертификат за достъпност или използването на признати лога може да засили доверието</a:t>
            </a:r>
          </a:p>
          <a:p>
            <a:pPr lvl="1"/>
            <a:r>
              <a:rPr lang="en-GB" sz="2800" b="1" dirty="0"/>
              <a:t>Интеграция – </a:t>
            </a:r>
            <a:r>
              <a:rPr lang="en-GB" sz="2800" dirty="0"/>
              <a:t>Включете достъпността в основния маркетинг, а не само в отделни канали. </a:t>
            </a:r>
          </a:p>
          <a:p>
            <a:pPr lvl="1"/>
            <a:r>
              <a:rPr lang="en-GB" sz="2800" b="1" dirty="0"/>
              <a:t>Разказване на истории </a:t>
            </a:r>
            <a:r>
              <a:rPr lang="en-US" sz="2800" b="1" dirty="0"/>
              <a:t>– </a:t>
            </a:r>
            <a:r>
              <a:rPr lang="en-GB" sz="2800" dirty="0"/>
              <a:t>Ако е възможно, използвайте препоръки или истории.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4056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E45A9-57C3-E4AF-B897-80BEAB9E4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Ръководство за разработване на информация за достъпността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C3442-826F-9DA6-795F-0CAD647BD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GB" sz="3200" dirty="0"/>
              <a:t>Подробности за физическия достъп</a:t>
            </a:r>
          </a:p>
          <a:p>
            <a:pPr lvl="1"/>
            <a:r>
              <a:rPr lang="en-GB" sz="3200" dirty="0"/>
              <a:t>Сензорна достъпност</a:t>
            </a:r>
          </a:p>
          <a:p>
            <a:pPr lvl="1"/>
            <a:r>
              <a:rPr lang="en-GB" sz="3200" dirty="0"/>
              <a:t>Функции, подходящи за хора с когнитивни увреждания/аутизъм</a:t>
            </a:r>
          </a:p>
          <a:p>
            <a:pPr lvl="1"/>
            <a:r>
              <a:rPr lang="en-GB" sz="3200" dirty="0"/>
              <a:t>Как да поискате приспособления</a:t>
            </a:r>
          </a:p>
          <a:p>
            <a:pPr lvl="1"/>
            <a:r>
              <a:rPr lang="en-GB" sz="3200" dirty="0"/>
              <a:t>Услуги</a:t>
            </a:r>
          </a:p>
          <a:p>
            <a:pPr lvl="1"/>
            <a:r>
              <a:rPr lang="en-GB" sz="3200" dirty="0"/>
              <a:t>Уебсайт/Цифрови услуги/Приложение</a:t>
            </a:r>
          </a:p>
          <a:p>
            <a:pPr lvl="1"/>
            <a:r>
              <a:rPr lang="en-GB" sz="3200" dirty="0"/>
              <a:t>Удобства в близост</a:t>
            </a:r>
          </a:p>
          <a:p>
            <a:pPr lvl="1"/>
            <a:r>
              <a:rPr lang="en-GB" sz="3200" dirty="0"/>
              <a:t>Формат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009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6221A-0F67-2670-8652-70BB6F258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Канали за комуникация, достъпни за всички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1D580-BFDE-CA9A-9504-C5FE6F2A9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GB" sz="3200" dirty="0"/>
              <a:t>Уебсайтове</a:t>
            </a:r>
          </a:p>
          <a:p>
            <a:pPr lvl="1"/>
            <a:r>
              <a:rPr lang="en-GB" sz="3200" dirty="0"/>
              <a:t>Мрежи и медии за хора с увреждания </a:t>
            </a:r>
          </a:p>
          <a:p>
            <a:pPr lvl="1"/>
            <a:r>
              <a:rPr lang="en-GB" sz="3200" dirty="0"/>
              <a:t>Туристически съвети/организации за управление на дестинации</a:t>
            </a:r>
          </a:p>
          <a:p>
            <a:pPr lvl="1"/>
            <a:r>
              <a:rPr lang="en-GB" sz="3200" dirty="0"/>
              <a:t>Маркетинг в традиционните медии</a:t>
            </a:r>
          </a:p>
          <a:p>
            <a:pPr lvl="1"/>
            <a:r>
              <a:rPr lang="en-GB" sz="3200" dirty="0"/>
              <a:t>Социални медии</a:t>
            </a:r>
          </a:p>
          <a:p>
            <a:pPr lvl="1"/>
            <a:r>
              <a:rPr lang="en-GB" sz="3200" dirty="0"/>
              <a:t>Партньорства</a:t>
            </a:r>
          </a:p>
          <a:p>
            <a:pPr lvl="1"/>
            <a:r>
              <a:rPr lang="en-GB" sz="3200" dirty="0"/>
              <a:t>Платформи за резервации и информация</a:t>
            </a:r>
          </a:p>
          <a:p>
            <a:pPr lvl="1"/>
            <a:r>
              <a:rPr lang="en-GB" sz="3200" dirty="0"/>
              <a:t>Събития</a:t>
            </a:r>
          </a:p>
          <a:p>
            <a:pPr lvl="1"/>
            <a:r>
              <a:rPr lang="en-GB" sz="3200" dirty="0"/>
              <a:t>Видео, аудио и рекламни медии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811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1FE0D-F2E9-5529-A869-CE5F1E5A8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Използвайте обратната връзка и отзивите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622C8-1CAE-EF54-9250-0CBE739F3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3600" dirty="0"/>
              <a:t>Насърчавайте посетителите с увреждания да оставят отзиви на туристическите платформи или във вашата книга за гости.</a:t>
            </a:r>
          </a:p>
          <a:p>
            <a:pPr lvl="1"/>
            <a:r>
              <a:rPr lang="en-GB" sz="3600" dirty="0"/>
              <a:t>Положителните отзиви от тях могат да успокоят другите</a:t>
            </a:r>
          </a:p>
          <a:p>
            <a:pPr lvl="1"/>
            <a:r>
              <a:rPr lang="en-GB" sz="3600" dirty="0"/>
              <a:t>Дори конструктивната критика може да се обърне във ваша полза, ако отговорите публично </a:t>
            </a:r>
          </a:p>
          <a:p>
            <a:pPr lvl="1"/>
            <a:r>
              <a:rPr lang="en-GB" sz="3600" dirty="0"/>
              <a:t>Събирайте препоръки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941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527BD-FB47-2CD7-060D-FB24CF80B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Уверете се, че маркетинговите материали са достъпни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6FBC9-32A6-6DB2-E6AE-FF649121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4000" dirty="0"/>
              <a:t>Уебсайт</a:t>
            </a:r>
          </a:p>
          <a:p>
            <a:pPr lvl="1"/>
            <a:r>
              <a:rPr lang="en-GB" sz="4000" dirty="0"/>
              <a:t>PDF файлове и документи</a:t>
            </a:r>
          </a:p>
          <a:p>
            <a:pPr lvl="1"/>
            <a:r>
              <a:rPr lang="en-GB" sz="4000" dirty="0"/>
              <a:t>Имейли</a:t>
            </a:r>
          </a:p>
          <a:p>
            <a:pPr lvl="1"/>
            <a:r>
              <a:rPr lang="en-GB" sz="4000" dirty="0"/>
              <a:t>Социални медии</a:t>
            </a:r>
          </a:p>
          <a:p>
            <a:pPr lvl="1"/>
            <a:r>
              <a:rPr lang="en-GB" sz="4000" dirty="0"/>
              <a:t>Печатни материали</a:t>
            </a:r>
          </a:p>
          <a:p>
            <a:pPr lvl="1"/>
            <a:r>
              <a:rPr lang="en-GB" sz="4000" dirty="0"/>
              <a:t>Знания на персонала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92616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D38CD-9086-3F45-8089-531ADFF8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Информация по време на посещението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F84C9-76CA-8BE5-ED46-F446B9F0DB6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ПЛАНИРАНЕ И РЕЗЕРВАЦИЯ: ПРЕДОСТАВЯНЕ НА ИНФОРМАЦИЯ ЗА ДОСТЪПНОСТТА</a:t>
            </a:r>
          </a:p>
          <a:p>
            <a:r>
              <a:rPr lang="en-GB" b="1" dirty="0"/>
              <a:t>Добрите практики </a:t>
            </a:r>
            <a:r>
              <a:rPr lang="en-GB" dirty="0"/>
              <a:t>включват:</a:t>
            </a:r>
            <a:endParaRPr lang="en-US" dirty="0"/>
          </a:p>
          <a:p>
            <a:pPr lvl="1"/>
            <a:r>
              <a:rPr lang="en-GB" sz="2000" dirty="0"/>
              <a:t>Информация за достъпността, свързана </a:t>
            </a:r>
            <a:r>
              <a:rPr lang="en-GB" sz="2000" dirty="0" err="1"/>
              <a:t>директно</a:t>
            </a:r>
            <a:r>
              <a:rPr lang="en-GB" sz="2000" dirty="0"/>
              <a:t> </a:t>
            </a:r>
            <a:r>
              <a:rPr lang="bg-BG" sz="2000" dirty="0"/>
              <a:t>към</a:t>
            </a:r>
            <a:r>
              <a:rPr lang="en-GB" sz="2000" dirty="0"/>
              <a:t> страниците за резервации</a:t>
            </a:r>
            <a:endParaRPr lang="en-US" sz="2000" dirty="0"/>
          </a:p>
          <a:p>
            <a:pPr lvl="1"/>
            <a:r>
              <a:rPr lang="en-GB" sz="2000" dirty="0"/>
              <a:t>Ясни данни за контакт за въпроси, свързани с </a:t>
            </a:r>
            <a:r>
              <a:rPr lang="en-GB" sz="2000" dirty="0" err="1"/>
              <a:t>достъп</a:t>
            </a:r>
            <a:r>
              <a:rPr lang="bg-BG" sz="2000" dirty="0" err="1"/>
              <a:t>ността</a:t>
            </a:r>
            <a:endParaRPr lang="en-US" sz="2000" dirty="0"/>
          </a:p>
          <a:p>
            <a:pPr lvl="1"/>
            <a:r>
              <a:rPr lang="en-GB" sz="2000" dirty="0"/>
              <a:t>Потвърдителни имейли, в които се </a:t>
            </a:r>
            <a:r>
              <a:rPr lang="en-GB" sz="2000" dirty="0" err="1"/>
              <a:t>повтаря</a:t>
            </a:r>
            <a:r>
              <a:rPr lang="en-GB" sz="2000" dirty="0"/>
              <a:t> </a:t>
            </a:r>
            <a:r>
              <a:rPr lang="en-GB" sz="2000" dirty="0" err="1"/>
              <a:t>ключова</a:t>
            </a:r>
            <a:r>
              <a:rPr lang="en-GB" sz="2000" dirty="0"/>
              <a:t> информация </a:t>
            </a:r>
            <a:r>
              <a:rPr lang="en-GB" sz="2000" dirty="0" err="1"/>
              <a:t>за</a:t>
            </a:r>
            <a:r>
              <a:rPr lang="en-GB" sz="2000" dirty="0"/>
              <a:t> </a:t>
            </a:r>
            <a:r>
              <a:rPr lang="en-GB" sz="2000" dirty="0" err="1"/>
              <a:t>достъп</a:t>
            </a:r>
            <a:r>
              <a:rPr lang="bg-BG" sz="2000" dirty="0" err="1"/>
              <a:t>ността</a:t>
            </a:r>
            <a:endParaRPr lang="en-US" sz="2000" dirty="0"/>
          </a:p>
          <a:p>
            <a:pPr lvl="1"/>
            <a:r>
              <a:rPr lang="en-GB" sz="2000" dirty="0"/>
              <a:t>Възможности за отбелязване на изискванията за достъп, без да се създава усещане, че те са изключение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E93AA5-FE85-DC22-DDDF-DE924A7A61B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/>
            <a:r>
              <a:rPr lang="en-GB" sz="2000" b="1" dirty="0"/>
              <a:t>ПРИСТИГАНЕ И ПЪРВИ КОНТАКТ: ОРИЕНТАЦИЯТА Е ВАЖНА</a:t>
            </a:r>
          </a:p>
          <a:p>
            <a:r>
              <a:rPr lang="en-GB" b="1" dirty="0"/>
              <a:t>Какво помага най-много на този етап:</a:t>
            </a:r>
            <a:endParaRPr lang="en-US" dirty="0"/>
          </a:p>
          <a:p>
            <a:pPr lvl="1"/>
            <a:r>
              <a:rPr lang="en-GB" sz="2000" dirty="0"/>
              <a:t>Ясна </a:t>
            </a:r>
            <a:r>
              <a:rPr lang="en-GB" sz="2000" dirty="0" err="1"/>
              <a:t>сигнализация</a:t>
            </a:r>
            <a:r>
              <a:rPr lang="en-GB" sz="2000" dirty="0"/>
              <a:t> </a:t>
            </a:r>
            <a:r>
              <a:rPr lang="bg-BG" sz="2000" dirty="0"/>
              <a:t>на</a:t>
            </a:r>
            <a:r>
              <a:rPr lang="en-GB" sz="2000" dirty="0"/>
              <a:t> местата на пристигане</a:t>
            </a:r>
            <a:endParaRPr lang="en-US" sz="2000" dirty="0"/>
          </a:p>
          <a:p>
            <a:pPr lvl="1"/>
            <a:r>
              <a:rPr lang="en-GB" sz="2000" dirty="0"/>
              <a:t>Персонал, който знае къде започват достъпните маршрути</a:t>
            </a:r>
            <a:endParaRPr lang="en-US" sz="2000" dirty="0"/>
          </a:p>
          <a:p>
            <a:pPr lvl="1"/>
            <a:r>
              <a:rPr lang="en-GB" sz="2000" dirty="0"/>
              <a:t>Информационни гишета, които са физически и социално достъпни</a:t>
            </a:r>
            <a:endParaRPr lang="en-US" sz="2000" dirty="0"/>
          </a:p>
          <a:p>
            <a:pPr lvl="1"/>
            <a:r>
              <a:rPr lang="en-GB" sz="2000" dirty="0"/>
              <a:t>Лесно откриваеми карти, показващи достъпни пътеки, а не само основните маршрути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48755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</TotalTime>
  <Words>1220</Words>
  <Application>Microsoft Office PowerPoint</Application>
  <PresentationFormat>Широк екран</PresentationFormat>
  <Paragraphs>128</Paragraphs>
  <Slides>14</Slides>
  <Notes>2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14</vt:i4>
      </vt:variant>
    </vt:vector>
  </HeadingPairs>
  <TitlesOfParts>
    <vt:vector size="16" baseType="lpstr">
      <vt:lpstr>Calibri</vt:lpstr>
      <vt:lpstr>Retrospect</vt:lpstr>
      <vt:lpstr>МОДУЛ 6: Промоциране и маркетинг на достъпния туризъм</vt:lpstr>
      <vt:lpstr>Цели на обучението</vt:lpstr>
      <vt:lpstr>Аргументи в полза на достъпността в маркетинга</vt:lpstr>
      <vt:lpstr>Брандиране и комуникация в областта на достъпния туризъм</vt:lpstr>
      <vt:lpstr>Ръководство за разработване на информация за достъпността</vt:lpstr>
      <vt:lpstr>Канали за комуникация, достъпни за всички</vt:lpstr>
      <vt:lpstr>Използвайте обратната връзка и отзивите</vt:lpstr>
      <vt:lpstr>Уверете се, че маркетинговите материали са достъпни</vt:lpstr>
      <vt:lpstr>Информация по време на посещението</vt:lpstr>
      <vt:lpstr>Информация по време на посещението</vt:lpstr>
      <vt:lpstr>Информация по време на посещението</vt:lpstr>
      <vt:lpstr>Контролен списък с информация за достъпността в маркетинга </vt:lpstr>
      <vt:lpstr>Основни изводи</vt:lpstr>
      <vt:lpstr>БЛАГОДАРЯ ВИ!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keywords>, docId:CDA59F4B5096F226386C5A9480878BA6</cp:keywords>
  <cp:lastModifiedBy>Лазаринка Андреева</cp:lastModifiedBy>
  <cp:revision>15</cp:revision>
  <dcterms:created xsi:type="dcterms:W3CDTF">2026-01-18T21:27:19Z</dcterms:created>
  <dcterms:modified xsi:type="dcterms:W3CDTF">2026-05-12T06:04:11Z</dcterms:modified>
</cp:coreProperties>
</file>